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9" r:id="rId2"/>
    <p:sldId id="257" r:id="rId3"/>
    <p:sldId id="256" r:id="rId4"/>
    <p:sldId id="270" r:id="rId5"/>
    <p:sldId id="258" r:id="rId6"/>
    <p:sldId id="271" r:id="rId7"/>
    <p:sldId id="259" r:id="rId8"/>
    <p:sldId id="272" r:id="rId9"/>
    <p:sldId id="260" r:id="rId10"/>
    <p:sldId id="273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6166-B445-451D-8545-868F5E2A8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E7F6-06CC-4A50-9626-2570CB45F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A4BC-9A5D-4ACC-B28E-B38E7E8F2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35E7-E21D-4CEF-AA09-DBAE7D7A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C506B-B486-47AB-98F6-991C8BEB6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0FBA-34CE-4E04-9DEE-F05510C6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AA7F-66C1-4D7D-961E-CA2BA11C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5E070-F96F-452C-9AAB-7F808BD7E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C567-5ABB-416A-BC80-9D1092943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2BB3-C082-41B3-8B89-B0AFE9FF2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55EAA-E4B8-47C8-B8FB-68259DCD3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4D450-7BE9-4B05-A2F0-CD3746A14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20B65A8-B3CA-4606-BE8F-AC6598F5F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mail.ru/mail/nani1107/2303/2315.html" TargetMode="External"/><Relationship Id="rId2" Type="http://schemas.openxmlformats.org/officeDocument/2006/relationships/hyperlink" Target="http://www.youtube.com/watch?v=MbJEbzlUFR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mail.ru/mail/iravinyarskaya/794/82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xbt.com/digimage/voda/s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latin typeface="Ariac" pitchFamily="34" charset="0"/>
              </a:rPr>
              <a:t/>
            </a:r>
            <a:br>
              <a:rPr lang="ru-RU" sz="6000" dirty="0" smtClean="0">
                <a:latin typeface="Ariac" pitchFamily="34" charset="0"/>
              </a:rPr>
            </a:br>
            <a:r>
              <a:rPr lang="ru-RU" sz="6000" dirty="0" smtClean="0">
                <a:latin typeface="Ariac" pitchFamily="34" charset="0"/>
              </a:rPr>
              <a:t/>
            </a:r>
            <a:br>
              <a:rPr lang="ru-RU" sz="6000" dirty="0" smtClean="0">
                <a:latin typeface="Ariac" pitchFamily="34" charset="0"/>
              </a:rPr>
            </a:br>
            <a:r>
              <a:rPr lang="ru-RU" sz="6000" dirty="0" smtClean="0">
                <a:latin typeface="Ariac" pitchFamily="34" charset="0"/>
              </a:rPr>
              <a:t/>
            </a:r>
            <a:br>
              <a:rPr lang="ru-RU" sz="6000" dirty="0" smtClean="0">
                <a:latin typeface="Ariac" pitchFamily="34" charset="0"/>
              </a:rPr>
            </a:br>
            <a:endParaRPr lang="ru-RU" sz="3200" dirty="0" smtClean="0">
              <a:solidFill>
                <a:schemeClr val="accent5"/>
              </a:solidFill>
              <a:latin typeface="Aria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3375"/>
            <a:ext cx="6985000" cy="65246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Вы слыхали о воде?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Говорят она везде!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В луже, в море, океане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И в водопроводном кране.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Ледником в горах зовется.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Лентой серебристой вьется.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На плите у вас кипит.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Паром в чайнике шипит.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Растворяет сахар в чае.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Мы ее не замечаем.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Мы привыкли, что вода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accent5"/>
                </a:solidFill>
                <a:latin typeface="Monotype Corsiva" pitchFamily="66" charset="0"/>
              </a:rPr>
              <a:t>Наша спутница всегда.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86808" cy="1500198"/>
          </a:xfrm>
        </p:spPr>
        <p:txBody>
          <a:bodyPr/>
          <a:lstStyle/>
          <a:p>
            <a:r>
              <a:rPr lang="ru-RU" sz="2800" dirty="0" smtClean="0"/>
              <a:t>Практическая часть (опыты)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Поставили стакан с водой в холодильник, где </a:t>
            </a:r>
            <a:r>
              <a:rPr lang="en-US" sz="2000" dirty="0" smtClean="0"/>
              <a:t>t</a:t>
            </a:r>
            <a:r>
              <a:rPr lang="ru-RU" sz="2000" dirty="0" smtClean="0"/>
              <a:t>=-6 С, </a:t>
            </a:r>
            <a:r>
              <a:rPr lang="en-US" sz="2000" dirty="0" smtClean="0"/>
              <a:t>t</a:t>
            </a:r>
            <a:r>
              <a:rPr lang="ru-RU" sz="2000" dirty="0" smtClean="0"/>
              <a:t> воды </a:t>
            </a:r>
            <a:r>
              <a:rPr lang="en-US" sz="2000" dirty="0" smtClean="0"/>
              <a:t>=</a:t>
            </a:r>
            <a:r>
              <a:rPr lang="ru-RU" sz="2000" dirty="0" smtClean="0"/>
              <a:t>+</a:t>
            </a:r>
            <a:r>
              <a:rPr lang="en-US" sz="2000" dirty="0" smtClean="0"/>
              <a:t>25C</a:t>
            </a:r>
            <a:r>
              <a:rPr lang="ru-RU" sz="2000" dirty="0" smtClean="0"/>
              <a:t> На следующий день мы увидели полное замерзание воды в стаканчике. Объем стаканчика увеличился.</a:t>
            </a:r>
            <a:br>
              <a:rPr lang="ru-RU" sz="2000" dirty="0" smtClean="0"/>
            </a:br>
            <a:r>
              <a:rPr lang="ru-RU" sz="2000" b="1" u="sng" dirty="0" smtClean="0"/>
              <a:t>Вывод: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При замерзании объем воды увеличивается.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При отрицательной температуре вода переходит из жидкого состояния в твердое - кристаллизация.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58" y="3286124"/>
            <a:ext cx="4138642" cy="273367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" name="Рисунок 5" descr="SUNP0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84" y="3143248"/>
            <a:ext cx="4048122" cy="3036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SUNP02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92100"/>
            <a:ext cx="8258204" cy="2708272"/>
          </a:xfrm>
        </p:spPr>
        <p:txBody>
          <a:bodyPr/>
          <a:lstStyle/>
          <a:p>
            <a:r>
              <a:rPr lang="ru-RU" dirty="0" smtClean="0"/>
              <a:t>Практическая часть (опыты)</a:t>
            </a:r>
            <a:br>
              <a:rPr lang="ru-RU" dirty="0" smtClean="0"/>
            </a:br>
            <a:r>
              <a:rPr lang="ru-RU" sz="2000" dirty="0" smtClean="0"/>
              <a:t>Взяли кусочек льда и положили в железную чашку, </a:t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en-US" sz="2000" dirty="0" smtClean="0"/>
              <a:t>t=</a:t>
            </a:r>
            <a:r>
              <a:rPr lang="ru-RU" sz="2000" dirty="0" smtClean="0"/>
              <a:t>-2С-вода сохраняется в твердом состоянии.</a:t>
            </a:r>
            <a:br>
              <a:rPr lang="ru-RU" sz="2000" dirty="0" smtClean="0"/>
            </a:br>
            <a:r>
              <a:rPr lang="en-US" sz="2000" dirty="0" smtClean="0"/>
              <a:t>T=</a:t>
            </a:r>
            <a:r>
              <a:rPr lang="ru-RU" sz="2000" dirty="0" smtClean="0"/>
              <a:t>0 С лёд начинает таять, </a:t>
            </a:r>
            <a:br>
              <a:rPr lang="ru-RU" sz="2000" dirty="0" smtClean="0"/>
            </a:br>
            <a:r>
              <a:rPr lang="ru-RU" sz="2000" b="1" u="sng" dirty="0" smtClean="0"/>
              <a:t>Вывод: </a:t>
            </a:r>
            <a:r>
              <a:rPr lang="ru-RU" sz="2000" dirty="0" smtClean="0"/>
              <a:t>вода переходит из твёрдого состояния в жидкое.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785786" y="2786058"/>
            <a:ext cx="3710014" cy="323374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4340" name="Содержимое 5" descr="SUNP02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428868"/>
            <a:ext cx="352655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UNP0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286124"/>
            <a:ext cx="3286148" cy="2464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SUNP0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214818"/>
            <a:ext cx="3143272" cy="2357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429684" cy="407194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Практическая часть (опыты)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>Налили в кастрюлю воды </a:t>
            </a:r>
            <a:r>
              <a:rPr lang="en-US" sz="2000" dirty="0" smtClean="0"/>
              <a:t>t</a:t>
            </a:r>
            <a:r>
              <a:rPr lang="ru-RU" sz="2000" dirty="0" smtClean="0"/>
              <a:t>=+25С</a:t>
            </a:r>
            <a:br>
              <a:rPr lang="ru-RU" sz="2000" dirty="0" smtClean="0"/>
            </a:br>
            <a:r>
              <a:rPr lang="ru-RU" sz="2000" dirty="0" smtClean="0"/>
              <a:t>Поставили на плиту и довели до </a:t>
            </a:r>
            <a:r>
              <a:rPr lang="en-US" sz="2000" dirty="0" smtClean="0"/>
              <a:t>t=</a:t>
            </a:r>
            <a:r>
              <a:rPr lang="ru-RU" sz="2000" dirty="0" smtClean="0"/>
              <a:t>+100С, вода закипела, появился пар. вода начинает испаряться, превращаясь в невидимый пар, который расходится в воздухе.</a:t>
            </a:r>
            <a:br>
              <a:rPr lang="ru-RU" sz="2000" dirty="0" smtClean="0"/>
            </a:br>
            <a:r>
              <a:rPr lang="ru-RU" sz="2000" dirty="0" smtClean="0"/>
              <a:t>Чем выше температура, тем быстрее испаряется вода. Вода испаряется и при низкой температуре, только испарение происходит не так быстро, как при высокой. </a:t>
            </a:r>
            <a:br>
              <a:rPr lang="ru-RU" sz="2000" dirty="0" smtClean="0"/>
            </a:br>
            <a:r>
              <a:rPr lang="ru-RU" sz="2000" b="1" u="sng" dirty="0" smtClean="0"/>
              <a:t>Вывод: </a:t>
            </a:r>
            <a:br>
              <a:rPr lang="ru-RU" sz="2000" b="1" u="sng" dirty="0" smtClean="0"/>
            </a:br>
            <a:r>
              <a:rPr lang="ru-RU" sz="2000" dirty="0" smtClean="0"/>
              <a:t>при нагревании температура воды растет;</a:t>
            </a:r>
            <a:br>
              <a:rPr lang="ru-RU" sz="2000" dirty="0" smtClean="0"/>
            </a:br>
            <a:r>
              <a:rPr lang="en-US" sz="2000" dirty="0" smtClean="0"/>
              <a:t>t</a:t>
            </a:r>
            <a:r>
              <a:rPr lang="ru-RU" sz="2000" dirty="0" smtClean="0"/>
              <a:t> кипения воды 100С вода из жидкого состояния переходит в газообразное;</a:t>
            </a:r>
            <a:br>
              <a:rPr lang="ru-RU" sz="2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2000" dirty="0" smtClean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00034" y="3714752"/>
            <a:ext cx="7858180" cy="230504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7" name="Рисунок 6" descr="DSCN2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857628"/>
            <a:ext cx="3581499" cy="2686124"/>
          </a:xfrm>
          <a:prstGeom prst="rect">
            <a:avLst/>
          </a:prstGeom>
        </p:spPr>
      </p:pic>
      <p:pic>
        <p:nvPicPr>
          <p:cNvPr id="12" name="Рисунок 11" descr="DSCN2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643314"/>
            <a:ext cx="35242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92100"/>
            <a:ext cx="8186766" cy="270827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Практическая часть (опыты)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Установили крышку над кастрюлей с водой, стекло быстро «запотело», то есть образовались водяные капли, которые увеличивались - конденсация.</a:t>
            </a:r>
            <a:br>
              <a:rPr lang="ru-RU" sz="2000" dirty="0" smtClean="0"/>
            </a:br>
            <a:r>
              <a:rPr lang="ru-RU" sz="2000" b="1" u="sng" dirty="0" smtClean="0"/>
              <a:t>Вывод: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понижении температуры вода переходит из газообразного состояния в жидкое.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 smtClean="0"/>
          </a:p>
        </p:txBody>
      </p:sp>
      <p:pic>
        <p:nvPicPr>
          <p:cNvPr id="6" name="Содержимое 5" descr="DSCN23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0726" y="4286256"/>
            <a:ext cx="3143274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SCN2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071810"/>
            <a:ext cx="4000528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SCN2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71744"/>
            <a:ext cx="3143271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92100"/>
            <a:ext cx="8572560" cy="5494354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u="sng" dirty="0" smtClean="0"/>
              <a:t>Заключение:</a:t>
            </a:r>
            <a:br>
              <a:rPr lang="ru-RU" sz="2800" b="1" u="sng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результате проведенных экспериментов мы доказали, что вода способна переходить из одного состояния в другое при воздействии температуры.</a:t>
            </a:r>
            <a:br>
              <a:rPr lang="ru-RU" sz="2800" b="1" dirty="0" smtClean="0"/>
            </a:br>
            <a:r>
              <a:rPr lang="ru-RU" sz="2800" b="1" dirty="0" smtClean="0"/>
              <a:t>Выдвинутая гипотеза подтвердилась.</a:t>
            </a:r>
            <a:br>
              <a:rPr lang="ru-RU" sz="2800" b="1" dirty="0" smtClean="0"/>
            </a:br>
            <a:r>
              <a:rPr lang="ru-RU" sz="2800" b="1" dirty="0" smtClean="0"/>
              <a:t>На основании наших опытов подтвердилась теория о круговороте воды в природе. Мы на собственном опыте убедились, что вода при нагреве – интенсивно испаряется, при охлаждении – замерзает, превращаясь в снег и лед.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Список литературы: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1800" dirty="0" smtClean="0"/>
              <a:t>Большая энциклопедия – М.: «РОССА»;</a:t>
            </a:r>
          </a:p>
          <a:p>
            <a:pPr>
              <a:defRPr/>
            </a:pPr>
            <a:r>
              <a:rPr lang="ru-RU" sz="1800" dirty="0" smtClean="0"/>
              <a:t>Учебник «Окружающий мир»  Федотова О.Н., Трафимова Г.В., Трафимов С.А.: </a:t>
            </a:r>
            <a:r>
              <a:rPr lang="ru-RU" sz="1800" dirty="0" err="1" smtClean="0"/>
              <a:t>Академкнига</a:t>
            </a:r>
            <a:r>
              <a:rPr lang="ru-RU" sz="1800" dirty="0" smtClean="0"/>
              <a:t>/Учебник, 2010г.;</a:t>
            </a:r>
          </a:p>
          <a:p>
            <a:pPr>
              <a:defRPr/>
            </a:pPr>
            <a:r>
              <a:rPr lang="ru-RU" sz="1800" dirty="0" smtClean="0"/>
              <a:t>Хрестоматия «Наш мир знакомый и загадочный»  Федотова О.Н., Трафимова Г.В., Трафимов С.А.: </a:t>
            </a:r>
            <a:r>
              <a:rPr lang="ru-RU" sz="1800" dirty="0" err="1" smtClean="0"/>
              <a:t>Академкнига</a:t>
            </a:r>
            <a:r>
              <a:rPr lang="ru-RU" sz="1800" dirty="0" smtClean="0"/>
              <a:t>/Учебник, 2010г.;</a:t>
            </a:r>
          </a:p>
          <a:p>
            <a:pPr>
              <a:defRPr/>
            </a:pPr>
            <a:r>
              <a:rPr lang="ru-RU" sz="1800" dirty="0" smtClean="0"/>
              <a:t>Фильмы: «Как вода становится паром и водой» - </a:t>
            </a:r>
            <a:r>
              <a:rPr lang="ru-RU" sz="1800" u="sng" dirty="0" smtClean="0">
                <a:hlinkClick r:id="rId2"/>
              </a:rPr>
              <a:t>http://www.youtube.com/watch?v=MbJEbzlUFR8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«Круговорот воды в природе» - </a:t>
            </a:r>
            <a:r>
              <a:rPr lang="ru-RU" sz="1800" u="sng" dirty="0" smtClean="0">
                <a:hlinkClick r:id="rId3"/>
              </a:rPr>
              <a:t>http://video.mail.ru/mail/nani1107/2303/2315.html</a:t>
            </a: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«Вода–основа жизни» - </a:t>
            </a:r>
            <a:r>
              <a:rPr lang="ru-RU" sz="1800" u="sng" dirty="0" smtClean="0">
                <a:hlinkClick r:id="rId4"/>
              </a:rPr>
              <a:t>http://video.mail.ru/mail/iravinyarskaya/794/823.html</a:t>
            </a: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632700" cy="9096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Monotype Corsiva" pitchFamily="66" charset="0"/>
              </a:rPr>
              <a:t>Вода- самое необыкновенное   вещество на планете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b="1" dirty="0" smtClean="0">
              <a:latin typeface="Monotype Corsiva" pitchFamily="66" charset="0"/>
            </a:endParaRPr>
          </a:p>
        </p:txBody>
      </p:sp>
      <p:pic>
        <p:nvPicPr>
          <p:cNvPr id="5" name="Picture 15" descr="i?id=38818319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6748"/>
            <a:ext cx="3931940" cy="2948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Картинка 16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2944" y="3714752"/>
            <a:ext cx="4771056" cy="2843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24507"/>
            <a:ext cx="4071934" cy="401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latin typeface="Ariac" pitchFamily="34" charset="0"/>
              </a:rPr>
              <a:t/>
            </a:r>
            <a:br>
              <a:rPr lang="ru-RU" sz="6000" dirty="0" smtClean="0">
                <a:latin typeface="Ariac" pitchFamily="34" charset="0"/>
              </a:rPr>
            </a:br>
            <a:r>
              <a:rPr lang="ru-RU" sz="6000" dirty="0" smtClean="0">
                <a:latin typeface="Ariac" pitchFamily="34" charset="0"/>
              </a:rPr>
              <a:t/>
            </a:r>
            <a:br>
              <a:rPr lang="ru-RU" sz="6000" dirty="0" smtClean="0">
                <a:latin typeface="Ariac" pitchFamily="34" charset="0"/>
              </a:rPr>
            </a:br>
            <a:r>
              <a:rPr lang="ru-RU" sz="6000" dirty="0" smtClean="0">
                <a:latin typeface="Ariac" pitchFamily="34" charset="0"/>
              </a:rPr>
              <a:t/>
            </a:r>
            <a:br>
              <a:rPr lang="ru-RU" sz="6000" dirty="0" smtClean="0">
                <a:latin typeface="Ariac" pitchFamily="34" charset="0"/>
              </a:rPr>
            </a:br>
            <a:r>
              <a:rPr lang="ru-RU" sz="3200" dirty="0" smtClean="0">
                <a:solidFill>
                  <a:schemeClr val="accent5"/>
                </a:solidFill>
                <a:latin typeface="Ariac" pitchFamily="34" charset="0"/>
              </a:rPr>
              <a:t>Проектно-исследовательская работа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989138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5"/>
                </a:solidFill>
              </a:rPr>
              <a:t>«Три состояния воды»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accent5"/>
              </a:solidFill>
            </a:endParaRPr>
          </a:p>
          <a:p>
            <a:pPr algn="r" eaLnBrk="1" hangingPunct="1"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Работу выполнили: Кубакина София Апенко Андрей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Учащиеся 3 класса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 МБОУ Большеникольской СОШ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Чулымского района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Новосибирской области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5"/>
                </a:solidFill>
              </a:rPr>
              <a:t>2014 г</a:t>
            </a:r>
          </a:p>
          <a:p>
            <a:pPr algn="r" eaLnBrk="1" hangingPunct="1">
              <a:defRPr/>
            </a:pPr>
            <a:endParaRPr lang="ru-RU" sz="20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u="sng" dirty="0" smtClean="0">
                <a:latin typeface="Arial Unicode MS" pitchFamily="34" charset="-128"/>
              </a:rPr>
              <a:t>Гипотеза:</a:t>
            </a: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>изменение состояния воды происходит при воздействии температуры.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u="sng" dirty="0" smtClean="0">
                <a:latin typeface="Arial Unicode MS" pitchFamily="34" charset="-128"/>
              </a:rPr>
              <a:t>Цель работы:</a:t>
            </a: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>доказать, что вода </a:t>
            </a:r>
            <a:r>
              <a:rPr lang="ru-RU" sz="2800" b="1" dirty="0" smtClean="0">
                <a:latin typeface="Arial Unicode MS" pitchFamily="34" charset="-128"/>
              </a:rPr>
              <a:t>способна </a:t>
            </a:r>
            <a:r>
              <a:rPr lang="ru-RU" sz="2800" b="1" dirty="0" smtClean="0">
                <a:latin typeface="Arial Unicode MS" pitchFamily="34" charset="-128"/>
              </a:rPr>
              <a:t>переходить из одного состояния в другое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u="sng" dirty="0" smtClean="0">
                <a:latin typeface="Arial Unicode MS" pitchFamily="34" charset="-128"/>
              </a:rPr>
              <a:t>Методы исследования:</a:t>
            </a: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u="sng" dirty="0" smtClean="0">
                <a:latin typeface="Arial Unicode MS" pitchFamily="34" charset="-128"/>
              </a:rPr>
              <a:t>Объектом </a:t>
            </a:r>
            <a:r>
              <a:rPr lang="ru-RU" sz="2800" b="1" dirty="0" smtClean="0">
                <a:latin typeface="Arial Unicode MS" pitchFamily="34" charset="-128"/>
              </a:rPr>
              <a:t>исследования является вода.</a:t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u="sng" dirty="0" smtClean="0">
                <a:latin typeface="Arial Unicode MS" pitchFamily="34" charset="-128"/>
              </a:rPr>
              <a:t>Предмет исследования </a:t>
            </a:r>
            <a:r>
              <a:rPr lang="ru-RU" sz="2800" b="1" dirty="0" smtClean="0">
                <a:latin typeface="Arial Unicode MS" pitchFamily="34" charset="-128"/>
              </a:rPr>
              <a:t>– переход воды из одного состояния в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351837" cy="13668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effectLst/>
                <a:latin typeface="Arial" pitchFamily="34" charset="0"/>
                <a:cs typeface="Arial" pitchFamily="34" charset="0"/>
              </a:rPr>
              <a:t> ДЛЯ РАБОТЫ НАМ ПОНАДОБИЛИСЬ: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idx="1"/>
          </p:nvPr>
        </p:nvSpPr>
        <p:spPr>
          <a:xfrm>
            <a:off x="971550" y="2133600"/>
            <a:ext cx="7488238" cy="24479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кастрюля со стеклянной крышкой;</a:t>
            </a:r>
          </a:p>
          <a:p>
            <a:pPr eaLnBrk="1" hangingPunct="1">
              <a:buFontTx/>
              <a:buChar char="-"/>
            </a:pPr>
            <a: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электропечь для нагревания воды;</a:t>
            </a:r>
            <a:b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поварешка, тарелка;</a:t>
            </a:r>
            <a:b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холодильник;</a:t>
            </a:r>
            <a:b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стакан для воды;</a:t>
            </a:r>
            <a:b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термометр;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92100"/>
            <a:ext cx="8147050" cy="3784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ЭТАПЫ ПРОЕКТНОЙ ДЕЯТЕЛЬНОСТИ: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изучение материала о воде в энциклопедии;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просмотр документальных фильмов о воде;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провести и доказать с помощью опытов, что вода  переходит из одного состояния в другое при воздействии температуры;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обобщение наблюдений, выводов в виде -презентации;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выступление с  проектом на конференции младших школьников;</a:t>
            </a:r>
            <a:b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</a:rPr>
              <a:t/>
            </a:r>
            <a:br>
              <a:rPr lang="ru-RU" sz="2800" b="1" dirty="0" smtClean="0">
                <a:latin typeface="Arial Unicode MS" pitchFamily="34" charset="-128"/>
              </a:rPr>
            </a:br>
            <a:endParaRPr lang="ru-RU" sz="28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401080" cy="170814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Практическая часть (опыты)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Для того чтобы доказать, что вода переходит из одного состояния в другое мы провели несколько экспериментов:</a:t>
            </a:r>
            <a:br>
              <a:rPr lang="ru-RU" sz="2000" dirty="0" smtClean="0"/>
            </a:br>
            <a:r>
              <a:rPr lang="ru-RU" sz="2000" dirty="0" smtClean="0"/>
              <a:t>налили в стакан воду. Вода приняла форму стакана.</a:t>
            </a:r>
            <a:br>
              <a:rPr lang="ru-RU" sz="2000" dirty="0" smtClean="0"/>
            </a:br>
            <a:r>
              <a:rPr lang="ru-RU" sz="2000" b="1" u="sng" dirty="0" smtClean="0"/>
              <a:t>Вывод: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Убедились, что вода не имеет форму.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492375"/>
            <a:ext cx="4176713" cy="4176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effectLst/>
              </a:rPr>
              <a:t>    </a:t>
            </a:r>
            <a:endParaRPr lang="ru-RU" sz="2000" b="1" dirty="0" smtClean="0"/>
          </a:p>
        </p:txBody>
      </p:sp>
      <p:pic>
        <p:nvPicPr>
          <p:cNvPr id="6" name="Содержимое 5" descr="SUNP02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476781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SUNP02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786058"/>
            <a:ext cx="4229101" cy="3171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714876" y="2428868"/>
            <a:ext cx="3971924" cy="35909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467</TotalTime>
  <Words>150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Океан</vt:lpstr>
      <vt:lpstr>   </vt:lpstr>
      <vt:lpstr>Вода- самое необыкновенное   вещество на планете  </vt:lpstr>
      <vt:lpstr>   Проектно-исследовательская работа</vt:lpstr>
      <vt:lpstr>        Гипотеза:  изменение состояния воды происходит при воздействии температуры.</vt:lpstr>
      <vt:lpstr>        Цель работы:  доказать, что вода способна переходить из одного состояния в другое</vt:lpstr>
      <vt:lpstr>        Методы исследования:  Объектом исследования является вода.  Предмет исследования – переход воды из одного состояния в другое.</vt:lpstr>
      <vt:lpstr> ДЛЯ РАБОТЫ НАМ ПОНАДОБИЛИСЬ:</vt:lpstr>
      <vt:lpstr>      ЭТАПЫ ПРОЕКТНОЙ ДЕЯТЕЛЬНОСТИ:  - изучение материала о воде в энциклопедии; - просмотр документальных фильмов о воде; - провести и доказать с помощью опытов, что вода  переходит из одного состояния в другое при воздействии температуры; - обобщение наблюдений, выводов в виде -презентации; - выступление с  проектом на конференции младших школьников;   </vt:lpstr>
      <vt:lpstr>Практическая часть (опыты) Для того чтобы доказать, что вода переходит из одного состояния в другое мы провели несколько экспериментов: налили в стакан воду. Вода приняла форму стакана. Вывод:  Убедились, что вода не имеет форму.</vt:lpstr>
      <vt:lpstr>Практическая часть (опыты)  Поставили стакан с водой в холодильник, где t=-6 С, t воды =+25C На следующий день мы увидели полное замерзание воды в стаканчике. Объем стаканчика увеличился. Вывод:  При замерзании объем воды увеличивается. При отрицательной температуре вода переходит из жидкого состояния в твердое - кристаллизация.</vt:lpstr>
      <vt:lpstr>Практическая часть (опыты) Взяли кусочек льда и положили в железную чашку,  При t=-2С-вода сохраняется в твердом состоянии. T=0 С лёд начинает таять,  Вывод: вода переходит из твёрдого состояния в жидкое. </vt:lpstr>
      <vt:lpstr> Практическая часть (опыты) Налили в кастрюлю воды t=+25С Поставили на плиту и довели до t=+100С, вода закипела, появился пар. вода начинает испаряться, превращаясь в невидимый пар, который расходится в воздухе. Чем выше температура, тем быстрее испаряется вода. Вода испаряется и при низкой температуре, только испарение происходит не так быстро, как при высокой.  Вывод:  при нагревании температура воды растет; t кипения воды 100С вода из жидкого состояния переходит в газообразное;  </vt:lpstr>
      <vt:lpstr>Практическая часть (опыты) Установили крышку над кастрюлей с водой, стекло быстро «запотело», то есть образовались водяные капли, которые увеличивались - конденсация. Вывод: при понижении температуры вода переходит из газообразного состояния в жидкое. </vt:lpstr>
      <vt:lpstr>Заключение:  В результате проведенных экспериментов мы доказали, что вода способна переходить из одного состояния в другое при воздействии температуры. Выдвинутая гипотеза подтвердилась. На основании наших опытов подтвердилась теория о круговороте воды в природе. Мы на собственном опыте убедились, что вода при нагреве – интенсивно испаряется, при охлаждении – замерзает, превращаясь в снег и лед.</vt:lpstr>
      <vt:lpstr>Список литературы: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Чудесные превращения воды в природе</dc:title>
  <dc:creator>UserName</dc:creator>
  <cp:lastModifiedBy>Школа</cp:lastModifiedBy>
  <cp:revision>36</cp:revision>
  <dcterms:created xsi:type="dcterms:W3CDTF">2011-01-14T12:37:04Z</dcterms:created>
  <dcterms:modified xsi:type="dcterms:W3CDTF">2014-05-07T05:00:34Z</dcterms:modified>
</cp:coreProperties>
</file>